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0125" y="1655229"/>
            <a:ext cx="7143750" cy="27682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704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Fiscal &amp; Export Analysis</a:t>
            </a:r>
            <a:endParaRPr lang="en-US" sz="1704" dirty="0"/>
          </a:p>
        </p:txBody>
      </p:sp>
      <p:sp>
        <p:nvSpPr>
          <p:cNvPr id="4" name="Text 1"/>
          <p:cNvSpPr/>
          <p:nvPr/>
        </p:nvSpPr>
        <p:spPr>
          <a:xfrm>
            <a:off x="1000125" y="2046350"/>
            <a:ext cx="7143750" cy="10972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U.S. State Economic Landscape 2024-2025</a:t>
            </a:r>
            <a:endParaRPr lang="en-US" sz="3294" dirty="0"/>
          </a:p>
        </p:txBody>
      </p:sp>
      <p:sp>
        <p:nvSpPr>
          <p:cNvPr id="5" name="Text 2"/>
          <p:cNvSpPr/>
          <p:nvPr/>
        </p:nvSpPr>
        <p:spPr>
          <a:xfrm>
            <a:off x="1000125" y="3315035"/>
            <a:ext cx="7143750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April 2026 Update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0125" y="1109067"/>
            <a:ext cx="714375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Conclusion &amp; Data Outlook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1000125" y="1994892"/>
            <a:ext cx="2190759" cy="4839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2862" dirty="0"/>
          </a:p>
        </p:txBody>
      </p:sp>
      <p:sp>
        <p:nvSpPr>
          <p:cNvPr id="5" name="Text 2"/>
          <p:cNvSpPr/>
          <p:nvPr/>
        </p:nvSpPr>
        <p:spPr>
          <a:xfrm>
            <a:off x="1000125" y="2550319"/>
            <a:ext cx="2190759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ECONOMIC RESILIENCE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1000125" y="2794992"/>
            <a:ext cx="2190759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U.S. states demonstrate significant resilience through diversified exports and stable revenue growth patterns.</a:t>
            </a:r>
            <a:endParaRPr lang="en-US" sz="834" dirty="0"/>
          </a:p>
        </p:txBody>
      </p:sp>
      <p:sp>
        <p:nvSpPr>
          <p:cNvPr id="7" name="Text 4"/>
          <p:cNvSpPr/>
          <p:nvPr/>
        </p:nvSpPr>
        <p:spPr>
          <a:xfrm>
            <a:off x="3476634" y="1994892"/>
            <a:ext cx="2190759" cy="4839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2862" dirty="0"/>
          </a:p>
        </p:txBody>
      </p:sp>
      <p:sp>
        <p:nvSpPr>
          <p:cNvPr id="8" name="Text 5"/>
          <p:cNvSpPr/>
          <p:nvPr/>
        </p:nvSpPr>
        <p:spPr>
          <a:xfrm>
            <a:off x="3476634" y="2550319"/>
            <a:ext cx="2190759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FISCAL STABILITY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3476634" y="2794992"/>
            <a:ext cx="219075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 aid is expected to stabilize as pandemic-era programs wind down, shifting focus to state own-source revenue.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5953144" y="1994892"/>
            <a:ext cx="2190759" cy="4839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2862" dirty="0"/>
          </a:p>
        </p:txBody>
      </p:sp>
      <p:sp>
        <p:nvSpPr>
          <p:cNvPr id="11" name="Text 8"/>
          <p:cNvSpPr/>
          <p:nvPr/>
        </p:nvSpPr>
        <p:spPr>
          <a:xfrm>
            <a:off x="5953144" y="2550319"/>
            <a:ext cx="2190759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DETAILED INSIGHTS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5953144" y="2794992"/>
            <a:ext cx="2190759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Comprehensive state-by-state rankings and fiscal breakdowns are available in the accompanying Excel report.</a:t>
            </a:r>
            <a:endParaRPr lang="en-US" sz="834" dirty="0"/>
          </a:p>
        </p:txBody>
      </p:sp>
      <p:sp>
        <p:nvSpPr>
          <p:cNvPr id="13" name="Text 10"/>
          <p:cNvSpPr/>
          <p:nvPr/>
        </p:nvSpPr>
        <p:spPr>
          <a:xfrm>
            <a:off x="1000125" y="3909417"/>
            <a:ext cx="7143750" cy="410766"/>
          </a:xfrm>
          <a:prstGeom prst="rect">
            <a:avLst/>
          </a:prstGeom>
          <a:noFill/>
          <a:ln/>
        </p:spPr>
        <p:txBody>
          <a:bodyPr wrap="square" lIns="0" tIns="255143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9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Prepared for Fiscal Analysis Review | April 2026</a:t>
            </a:r>
            <a:endParaRPr lang="en-US" sz="11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208187"/>
            <a:ext cx="3571875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State Revenue Structures: Own-Source vs. Federal Aid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714375" y="2101155"/>
            <a:ext cx="3571875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37.9%</a:t>
            </a:r>
            <a:endParaRPr lang="en-US" sz="2436" dirty="0"/>
          </a:p>
        </p:txBody>
      </p:sp>
      <p:sp>
        <p:nvSpPr>
          <p:cNvPr id="5" name="Text 2"/>
          <p:cNvSpPr/>
          <p:nvPr/>
        </p:nvSpPr>
        <p:spPr>
          <a:xfrm>
            <a:off x="714375" y="2515493"/>
            <a:ext cx="1950244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General Funds (Own-Source)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714375" y="2903041"/>
            <a:ext cx="3571875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33.5%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714375" y="3317379"/>
            <a:ext cx="939403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 Funds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714375" y="3704927"/>
            <a:ext cx="3571875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27.2%</a:t>
            </a:r>
            <a:endParaRPr lang="en-US" sz="2436" dirty="0"/>
          </a:p>
        </p:txBody>
      </p:sp>
      <p:sp>
        <p:nvSpPr>
          <p:cNvPr id="9" name="Text 6"/>
          <p:cNvSpPr/>
          <p:nvPr/>
        </p:nvSpPr>
        <p:spPr>
          <a:xfrm>
            <a:off x="714375" y="4119265"/>
            <a:ext cx="1194792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Other State Funds</a:t>
            </a:r>
            <a:endParaRPr lang="en-US" sz="10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0" y="1428750"/>
            <a:ext cx="3571875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010841"/>
            <a:ext cx="7715250" cy="3036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Federal Aid Dependency: Top &amp; Bottom Performers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714375" y="1528763"/>
            <a:ext cx="321468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HIGH DEPENDENCY (TOP 3)</a:t>
            </a:r>
            <a:endParaRPr lang="en-US" sz="885" dirty="0"/>
          </a:p>
        </p:txBody>
      </p:sp>
      <p:sp>
        <p:nvSpPr>
          <p:cNvPr id="5" name="Text 2"/>
          <p:cNvSpPr/>
          <p:nvPr/>
        </p:nvSpPr>
        <p:spPr>
          <a:xfrm>
            <a:off x="714375" y="1791295"/>
            <a:ext cx="3214688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01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46.4%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Indiana</a:t>
            </a:r>
            <a:endParaRPr lang="en-US" sz="2016" dirty="0"/>
          </a:p>
        </p:txBody>
      </p:sp>
      <p:sp>
        <p:nvSpPr>
          <p:cNvPr id="6" name="Text 3"/>
          <p:cNvSpPr/>
          <p:nvPr/>
        </p:nvSpPr>
        <p:spPr>
          <a:xfrm>
            <a:off x="714375" y="2137767"/>
            <a:ext cx="3214688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01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45.3%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Alaska</a:t>
            </a:r>
            <a:endParaRPr lang="en-US" sz="2016" dirty="0"/>
          </a:p>
        </p:txBody>
      </p:sp>
      <p:sp>
        <p:nvSpPr>
          <p:cNvPr id="7" name="Text 4"/>
          <p:cNvSpPr/>
          <p:nvPr/>
        </p:nvSpPr>
        <p:spPr>
          <a:xfrm>
            <a:off x="714375" y="2484239"/>
            <a:ext cx="3214688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01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44.8%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Mississippi</a:t>
            </a:r>
            <a:endParaRPr lang="en-US" sz="2016" dirty="0"/>
          </a:p>
        </p:txBody>
      </p:sp>
      <p:sp>
        <p:nvSpPr>
          <p:cNvPr id="8" name="Text 5"/>
          <p:cNvSpPr/>
          <p:nvPr/>
        </p:nvSpPr>
        <p:spPr>
          <a:xfrm>
            <a:off x="714375" y="3116461"/>
            <a:ext cx="321468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FISCAL AUTONOMY (BOTTOM 3)</a:t>
            </a:r>
            <a:endParaRPr lang="en-US" sz="885" dirty="0"/>
          </a:p>
        </p:txBody>
      </p:sp>
      <p:sp>
        <p:nvSpPr>
          <p:cNvPr id="9" name="Text 6"/>
          <p:cNvSpPr/>
          <p:nvPr/>
        </p:nvSpPr>
        <p:spPr>
          <a:xfrm>
            <a:off x="714375" y="3378994"/>
            <a:ext cx="3214688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01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16.5%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Illinois</a:t>
            </a:r>
            <a:endParaRPr lang="en-US" sz="2016" dirty="0"/>
          </a:p>
        </p:txBody>
      </p:sp>
      <p:sp>
        <p:nvSpPr>
          <p:cNvPr id="10" name="Text 7"/>
          <p:cNvSpPr/>
          <p:nvPr/>
        </p:nvSpPr>
        <p:spPr>
          <a:xfrm>
            <a:off x="714375" y="3725466"/>
            <a:ext cx="3214688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01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18.0%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Wyoming</a:t>
            </a:r>
            <a:endParaRPr lang="en-US" sz="2016" dirty="0"/>
          </a:p>
        </p:txBody>
      </p:sp>
      <p:sp>
        <p:nvSpPr>
          <p:cNvPr id="11" name="Text 8"/>
          <p:cNvSpPr/>
          <p:nvPr/>
        </p:nvSpPr>
        <p:spPr>
          <a:xfrm>
            <a:off x="714375" y="4071938"/>
            <a:ext cx="3214688" cy="3464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016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20.5%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West Virginia</a:t>
            </a:r>
            <a:endParaRPr lang="en-US" sz="2016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5" y="1528763"/>
            <a:ext cx="428625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826889"/>
            <a:ext cx="7715250" cy="3036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Texas and California Drive 30% of Total U.S. Exports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2192238" y="1559123"/>
            <a:ext cx="901898" cy="542925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Texas</a:t>
            </a:r>
            <a:endParaRPr lang="en-US" sz="2436" dirty="0"/>
          </a:p>
        </p:txBody>
      </p:sp>
      <p:sp>
        <p:nvSpPr>
          <p:cNvPr id="5" name="Text 2"/>
          <p:cNvSpPr/>
          <p:nvPr/>
        </p:nvSpPr>
        <p:spPr>
          <a:xfrm>
            <a:off x="1035844" y="2244923"/>
            <a:ext cx="3214688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$450.3</a:t>
            </a:r>
            <a:endParaRPr lang="en-US" sz="3731" dirty="0"/>
          </a:p>
        </p:txBody>
      </p:sp>
      <p:sp>
        <p:nvSpPr>
          <p:cNvPr id="6" name="Text 3"/>
          <p:cNvSpPr/>
          <p:nvPr/>
        </p:nvSpPr>
        <p:spPr>
          <a:xfrm>
            <a:off x="2034183" y="2759273"/>
            <a:ext cx="1218009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69" spc="2" kern="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BILLION USD</a:t>
            </a:r>
            <a:endParaRPr lang="en-US" sz="1269" dirty="0"/>
          </a:p>
        </p:txBody>
      </p:sp>
      <p:sp>
        <p:nvSpPr>
          <p:cNvPr id="7" name="Shape 4"/>
          <p:cNvSpPr/>
          <p:nvPr/>
        </p:nvSpPr>
        <p:spPr>
          <a:xfrm>
            <a:off x="1035844" y="3180755"/>
            <a:ext cx="3214688" cy="592931"/>
          </a:xfrm>
          <a:prstGeom prst="rect">
            <a:avLst/>
          </a:prstGeom>
          <a:solidFill>
            <a:srgbClr val="27AE60">
              <a:alpha val="10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2252960" y="3323630"/>
            <a:ext cx="780455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21.8%</a:t>
            </a:r>
            <a:endParaRPr lang="en-US" sz="1808" dirty="0"/>
          </a:p>
        </p:txBody>
      </p:sp>
      <p:sp>
        <p:nvSpPr>
          <p:cNvPr id="9" name="Text 6"/>
          <p:cNvSpPr/>
          <p:nvPr/>
        </p:nvSpPr>
        <p:spPr>
          <a:xfrm>
            <a:off x="1035844" y="3636169"/>
            <a:ext cx="3214688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Share of Total U.S. Exports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5702498" y="1559123"/>
            <a:ext cx="1596628" cy="542925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California</a:t>
            </a:r>
            <a:endParaRPr lang="en-US" sz="2436" dirty="0"/>
          </a:p>
        </p:txBody>
      </p:sp>
      <p:sp>
        <p:nvSpPr>
          <p:cNvPr id="11" name="Text 8"/>
          <p:cNvSpPr/>
          <p:nvPr/>
        </p:nvSpPr>
        <p:spPr>
          <a:xfrm>
            <a:off x="4893469" y="2244923"/>
            <a:ext cx="3214688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$188.4</a:t>
            </a:r>
            <a:endParaRPr lang="en-US" sz="3731" dirty="0"/>
          </a:p>
        </p:txBody>
      </p:sp>
      <p:sp>
        <p:nvSpPr>
          <p:cNvPr id="12" name="Text 9"/>
          <p:cNvSpPr/>
          <p:nvPr/>
        </p:nvSpPr>
        <p:spPr>
          <a:xfrm>
            <a:off x="5891808" y="2759273"/>
            <a:ext cx="1218009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69" spc="2" kern="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BILLION USD</a:t>
            </a:r>
            <a:endParaRPr lang="en-US" sz="1269" dirty="0"/>
          </a:p>
        </p:txBody>
      </p:sp>
      <p:sp>
        <p:nvSpPr>
          <p:cNvPr id="13" name="Shape 10"/>
          <p:cNvSpPr/>
          <p:nvPr/>
        </p:nvSpPr>
        <p:spPr>
          <a:xfrm>
            <a:off x="4893469" y="3180755"/>
            <a:ext cx="3214688" cy="592931"/>
          </a:xfrm>
          <a:prstGeom prst="rect">
            <a:avLst/>
          </a:prstGeom>
          <a:solidFill>
            <a:srgbClr val="27AE60">
              <a:alpha val="10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6165949" y="3323630"/>
            <a:ext cx="669727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8.6%</a:t>
            </a:r>
            <a:endParaRPr lang="en-US" sz="1808" dirty="0"/>
          </a:p>
        </p:txBody>
      </p:sp>
      <p:sp>
        <p:nvSpPr>
          <p:cNvPr id="15" name="Text 12"/>
          <p:cNvSpPr/>
          <p:nvPr/>
        </p:nvSpPr>
        <p:spPr>
          <a:xfrm>
            <a:off x="4893469" y="3636169"/>
            <a:ext cx="3214688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Share of Total U.S. Exports</a:t>
            </a:r>
            <a:endParaRPr lang="en-US" sz="834" dirty="0"/>
          </a:p>
        </p:txBody>
      </p:sp>
      <p:sp>
        <p:nvSpPr>
          <p:cNvPr id="16" name="Text 13"/>
          <p:cNvSpPr/>
          <p:nvPr/>
        </p:nvSpPr>
        <p:spPr>
          <a:xfrm>
            <a:off x="1714500" y="4202311"/>
            <a:ext cx="5715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economic concentration in these two states alone accounts for over 30% of the nation's international trade volume, driven by energy, technology, and aerospace sectors.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343918"/>
            <a:ext cx="7715250" cy="3036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Top Export Commodities by State (2025)</a:t>
            </a:r>
            <a:endParaRPr lang="en-US" sz="1602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091" y="2045791"/>
            <a:ext cx="535781" cy="42862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14375" y="2667298"/>
            <a:ext cx="2381241" cy="307181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Energy Hubs</a:t>
            </a:r>
            <a:endParaRPr lang="en-US" sz="1193" dirty="0"/>
          </a:p>
        </p:txBody>
      </p:sp>
      <p:sp>
        <p:nvSpPr>
          <p:cNvPr id="6" name="Text 2"/>
          <p:cNvSpPr/>
          <p:nvPr/>
        </p:nvSpPr>
        <p:spPr>
          <a:xfrm>
            <a:off x="1400454" y="3117354"/>
            <a:ext cx="100905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Texas</a:t>
            </a:r>
            <a:endParaRPr lang="en-US" sz="885" dirty="0"/>
          </a:p>
        </p:txBody>
      </p:sp>
      <p:sp>
        <p:nvSpPr>
          <p:cNvPr id="7" name="Text 3"/>
          <p:cNvSpPr/>
          <p:nvPr/>
        </p:nvSpPr>
        <p:spPr>
          <a:xfrm>
            <a:off x="1400454" y="3272730"/>
            <a:ext cx="100905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Crude Petroleum</a:t>
            </a:r>
            <a:endParaRPr lang="en-US" sz="942" dirty="0"/>
          </a:p>
        </p:txBody>
      </p:sp>
      <p:sp>
        <p:nvSpPr>
          <p:cNvPr id="8" name="Text 4"/>
          <p:cNvSpPr/>
          <p:nvPr/>
        </p:nvSpPr>
        <p:spPr>
          <a:xfrm>
            <a:off x="1400454" y="3535263"/>
            <a:ext cx="100905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Louisiana</a:t>
            </a:r>
            <a:endParaRPr lang="en-US" sz="885" dirty="0"/>
          </a:p>
        </p:txBody>
      </p:sp>
      <p:sp>
        <p:nvSpPr>
          <p:cNvPr id="9" name="Text 5"/>
          <p:cNvSpPr/>
          <p:nvPr/>
        </p:nvSpPr>
        <p:spPr>
          <a:xfrm>
            <a:off x="1400454" y="3690640"/>
            <a:ext cx="70008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Natural Gas</a:t>
            </a:r>
            <a:endParaRPr lang="en-US" sz="942" dirty="0"/>
          </a:p>
        </p:txBody>
      </p:sp>
      <p:sp>
        <p:nvSpPr>
          <p:cNvPr id="10" name="Text 6"/>
          <p:cNvSpPr/>
          <p:nvPr/>
        </p:nvSpPr>
        <p:spPr>
          <a:xfrm>
            <a:off x="1400454" y="3953173"/>
            <a:ext cx="100905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North Dakota</a:t>
            </a:r>
            <a:endParaRPr lang="en-US" sz="885" dirty="0"/>
          </a:p>
        </p:txBody>
      </p:sp>
      <p:sp>
        <p:nvSpPr>
          <p:cNvPr id="11" name="Text 7"/>
          <p:cNvSpPr/>
          <p:nvPr/>
        </p:nvSpPr>
        <p:spPr>
          <a:xfrm>
            <a:off x="1400454" y="4108549"/>
            <a:ext cx="100905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Crude Petroleum</a:t>
            </a:r>
            <a:endParaRPr lang="en-US" sz="942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60" y="2045791"/>
            <a:ext cx="428625" cy="428625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381366" y="2667298"/>
            <a:ext cx="2381241" cy="307181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Manufacturing</a:t>
            </a:r>
            <a:endParaRPr lang="en-US" sz="1193" dirty="0"/>
          </a:p>
        </p:txBody>
      </p:sp>
      <p:sp>
        <p:nvSpPr>
          <p:cNvPr id="14" name="Text 9"/>
          <p:cNvSpPr/>
          <p:nvPr/>
        </p:nvSpPr>
        <p:spPr>
          <a:xfrm>
            <a:off x="4127274" y="3117354"/>
            <a:ext cx="8893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South Carolina</a:t>
            </a:r>
            <a:endParaRPr lang="en-US" sz="885" dirty="0"/>
          </a:p>
        </p:txBody>
      </p:sp>
      <p:sp>
        <p:nvSpPr>
          <p:cNvPr id="15" name="Text 10"/>
          <p:cNvSpPr/>
          <p:nvPr/>
        </p:nvSpPr>
        <p:spPr>
          <a:xfrm>
            <a:off x="4127274" y="3272730"/>
            <a:ext cx="8893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Motor Vehicles</a:t>
            </a:r>
            <a:endParaRPr lang="en-US" sz="942" dirty="0"/>
          </a:p>
        </p:txBody>
      </p:sp>
      <p:sp>
        <p:nvSpPr>
          <p:cNvPr id="16" name="Text 11"/>
          <p:cNvSpPr/>
          <p:nvPr/>
        </p:nvSpPr>
        <p:spPr>
          <a:xfrm>
            <a:off x="4127274" y="3535263"/>
            <a:ext cx="8893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Alabama</a:t>
            </a:r>
            <a:endParaRPr lang="en-US" sz="885" dirty="0"/>
          </a:p>
        </p:txBody>
      </p:sp>
      <p:sp>
        <p:nvSpPr>
          <p:cNvPr id="17" name="Text 12"/>
          <p:cNvSpPr/>
          <p:nvPr/>
        </p:nvSpPr>
        <p:spPr>
          <a:xfrm>
            <a:off x="4127274" y="3690640"/>
            <a:ext cx="8893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Motor Vehicles</a:t>
            </a:r>
            <a:endParaRPr lang="en-US" sz="942" dirty="0"/>
          </a:p>
        </p:txBody>
      </p:sp>
      <p:sp>
        <p:nvSpPr>
          <p:cNvPr id="18" name="Text 13"/>
          <p:cNvSpPr/>
          <p:nvPr/>
        </p:nvSpPr>
        <p:spPr>
          <a:xfrm>
            <a:off x="4127274" y="3953173"/>
            <a:ext cx="8893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Michigan</a:t>
            </a:r>
            <a:endParaRPr lang="en-US" sz="885" dirty="0"/>
          </a:p>
        </p:txBody>
      </p:sp>
      <p:sp>
        <p:nvSpPr>
          <p:cNvPr id="19" name="Text 14"/>
          <p:cNvSpPr/>
          <p:nvPr/>
        </p:nvSpPr>
        <p:spPr>
          <a:xfrm>
            <a:off x="4127274" y="4108549"/>
            <a:ext cx="889397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Motor Vehicles</a:t>
            </a:r>
            <a:endParaRPr lang="en-US" sz="942" dirty="0"/>
          </a:p>
        </p:txBody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7861" y="2045791"/>
            <a:ext cx="482203" cy="428625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048356" y="2667298"/>
            <a:ext cx="2381241" cy="307181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Tech &amp; Aerospace</a:t>
            </a:r>
            <a:endParaRPr lang="en-US" sz="1193" dirty="0"/>
          </a:p>
        </p:txBody>
      </p:sp>
      <p:sp>
        <p:nvSpPr>
          <p:cNvPr id="22" name="Text 16"/>
          <p:cNvSpPr/>
          <p:nvPr/>
        </p:nvSpPr>
        <p:spPr>
          <a:xfrm>
            <a:off x="6635316" y="3117354"/>
            <a:ext cx="12072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Washington</a:t>
            </a:r>
            <a:endParaRPr lang="en-US" sz="885" dirty="0"/>
          </a:p>
        </p:txBody>
      </p:sp>
      <p:sp>
        <p:nvSpPr>
          <p:cNvPr id="23" name="Text 17"/>
          <p:cNvSpPr/>
          <p:nvPr/>
        </p:nvSpPr>
        <p:spPr>
          <a:xfrm>
            <a:off x="6635316" y="3272730"/>
            <a:ext cx="12072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Aerospace Products</a:t>
            </a:r>
            <a:endParaRPr lang="en-US" sz="942" dirty="0"/>
          </a:p>
        </p:txBody>
      </p:sp>
      <p:sp>
        <p:nvSpPr>
          <p:cNvPr id="24" name="Text 18"/>
          <p:cNvSpPr/>
          <p:nvPr/>
        </p:nvSpPr>
        <p:spPr>
          <a:xfrm>
            <a:off x="6635316" y="3535263"/>
            <a:ext cx="12072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Oregon</a:t>
            </a:r>
            <a:endParaRPr lang="en-US" sz="885" dirty="0"/>
          </a:p>
        </p:txBody>
      </p:sp>
      <p:sp>
        <p:nvSpPr>
          <p:cNvPr id="25" name="Text 19"/>
          <p:cNvSpPr/>
          <p:nvPr/>
        </p:nvSpPr>
        <p:spPr>
          <a:xfrm>
            <a:off x="6635316" y="3690640"/>
            <a:ext cx="1071563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Electronic Circuits</a:t>
            </a:r>
            <a:endParaRPr lang="en-US" sz="942" dirty="0"/>
          </a:p>
        </p:txBody>
      </p:sp>
      <p:sp>
        <p:nvSpPr>
          <p:cNvPr id="26" name="Text 20"/>
          <p:cNvSpPr/>
          <p:nvPr/>
        </p:nvSpPr>
        <p:spPr>
          <a:xfrm>
            <a:off x="6635316" y="3953173"/>
            <a:ext cx="12072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Arizona</a:t>
            </a:r>
            <a:endParaRPr lang="en-US" sz="885" dirty="0"/>
          </a:p>
        </p:txBody>
      </p:sp>
      <p:sp>
        <p:nvSpPr>
          <p:cNvPr id="27" name="Text 21"/>
          <p:cNvSpPr/>
          <p:nvPr/>
        </p:nvSpPr>
        <p:spPr>
          <a:xfrm>
            <a:off x="6635316" y="4108549"/>
            <a:ext cx="1071563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Electronic Circuits</a:t>
            </a:r>
            <a:endParaRPr lang="en-US" sz="9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365349"/>
            <a:ext cx="7715250" cy="3036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State Share of U.S. GDP: The Economic Heavyweights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928688" y="1954709"/>
            <a:ext cx="2143125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14.2%</a:t>
            </a:r>
            <a:endParaRPr lang="en-US" sz="3731" dirty="0"/>
          </a:p>
        </p:txBody>
      </p:sp>
      <p:sp>
        <p:nvSpPr>
          <p:cNvPr id="5" name="Text 2"/>
          <p:cNvSpPr/>
          <p:nvPr/>
        </p:nvSpPr>
        <p:spPr>
          <a:xfrm>
            <a:off x="928688" y="2540496"/>
            <a:ext cx="2143125" cy="2661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486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California</a:t>
            </a:r>
            <a:endParaRPr lang="en-US" sz="1486" dirty="0"/>
          </a:p>
        </p:txBody>
      </p:sp>
      <p:sp>
        <p:nvSpPr>
          <p:cNvPr id="6" name="Text 3"/>
          <p:cNvSpPr/>
          <p:nvPr/>
        </p:nvSpPr>
        <p:spPr>
          <a:xfrm>
            <a:off x="3500438" y="1954709"/>
            <a:ext cx="2143125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9.3%</a:t>
            </a:r>
            <a:endParaRPr lang="en-US" sz="3731" dirty="0"/>
          </a:p>
        </p:txBody>
      </p:sp>
      <p:sp>
        <p:nvSpPr>
          <p:cNvPr id="7" name="Text 4"/>
          <p:cNvSpPr/>
          <p:nvPr/>
        </p:nvSpPr>
        <p:spPr>
          <a:xfrm>
            <a:off x="3500438" y="2540496"/>
            <a:ext cx="2143125" cy="2661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486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Texas</a:t>
            </a:r>
            <a:endParaRPr lang="en-US" sz="1486" dirty="0"/>
          </a:p>
        </p:txBody>
      </p:sp>
      <p:sp>
        <p:nvSpPr>
          <p:cNvPr id="8" name="Text 5"/>
          <p:cNvSpPr/>
          <p:nvPr/>
        </p:nvSpPr>
        <p:spPr>
          <a:xfrm>
            <a:off x="6072188" y="1954709"/>
            <a:ext cx="2143125" cy="5143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4100"/>
              </a:lnSpc>
              <a:buNone/>
            </a:pPr>
            <a:r>
              <a:rPr lang="en-US" sz="3731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8.1%</a:t>
            </a:r>
            <a:endParaRPr lang="en-US" sz="3731" dirty="0"/>
          </a:p>
        </p:txBody>
      </p:sp>
      <p:sp>
        <p:nvSpPr>
          <p:cNvPr id="9" name="Text 6"/>
          <p:cNvSpPr/>
          <p:nvPr/>
        </p:nvSpPr>
        <p:spPr>
          <a:xfrm>
            <a:off x="6072188" y="2540496"/>
            <a:ext cx="2143125" cy="2661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486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New York</a:t>
            </a:r>
            <a:endParaRPr lang="en-US" sz="1486" dirty="0"/>
          </a:p>
        </p:txBody>
      </p:sp>
      <p:sp>
        <p:nvSpPr>
          <p:cNvPr id="10" name="Shape 7"/>
          <p:cNvSpPr/>
          <p:nvPr/>
        </p:nvSpPr>
        <p:spPr>
          <a:xfrm>
            <a:off x="714375" y="3235226"/>
            <a:ext cx="7715250" cy="1114425"/>
          </a:xfrm>
          <a:prstGeom prst="rect">
            <a:avLst/>
          </a:prstGeom>
          <a:solidFill>
            <a:srgbClr val="2C3E50">
              <a:alpha val="5000"/>
            </a:srgbClr>
          </a:solidFill>
          <a:ln/>
        </p:spPr>
      </p:sp>
      <p:sp>
        <p:nvSpPr>
          <p:cNvPr id="11" name="Text 8"/>
          <p:cNvSpPr/>
          <p:nvPr/>
        </p:nvSpPr>
        <p:spPr>
          <a:xfrm>
            <a:off x="1000125" y="3449538"/>
            <a:ext cx="714375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Together, these three states contribute </a:t>
            </a:r>
            <a:r>
              <a:rPr lang="en-US" sz="98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31.6%</a:t>
            </a: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the total U.S. GDP. While the top tier remains stable, states </a:t>
            </a: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like </a:t>
            </a:r>
            <a:r>
              <a:rPr lang="en-US" sz="98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Florida (5.8%)</a:t>
            </a: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and </a:t>
            </a:r>
            <a:r>
              <a:rPr lang="en-US" sz="98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Illinois (4.1%)</a:t>
            </a: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continue to anchor regional economic clusters, driving national </a:t>
            </a:r>
            <a:r>
              <a:rPr lang="en-US" sz="1050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growth through diverse industrial bases.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250156"/>
            <a:ext cx="3571875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Export Performance Rankings (2025)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714375" y="2223492"/>
            <a:ext cx="2857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01</a:t>
            </a:r>
            <a:endParaRPr lang="en-US" sz="1269" dirty="0"/>
          </a:p>
        </p:txBody>
      </p:sp>
      <p:sp>
        <p:nvSpPr>
          <p:cNvPr id="5" name="Text 2"/>
          <p:cNvSpPr/>
          <p:nvPr/>
        </p:nvSpPr>
        <p:spPr>
          <a:xfrm>
            <a:off x="1000125" y="2269927"/>
            <a:ext cx="2443163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Texas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3443288" y="2214563"/>
            <a:ext cx="842963" cy="242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$450.3B</a:t>
            </a:r>
            <a:endParaRPr lang="en-US" sz="1397" dirty="0"/>
          </a:p>
        </p:txBody>
      </p:sp>
      <p:sp>
        <p:nvSpPr>
          <p:cNvPr id="7" name="Text 4"/>
          <p:cNvSpPr/>
          <p:nvPr/>
        </p:nvSpPr>
        <p:spPr>
          <a:xfrm>
            <a:off x="714375" y="2687836"/>
            <a:ext cx="2857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02</a:t>
            </a:r>
            <a:endParaRPr lang="en-US" sz="1269" dirty="0"/>
          </a:p>
        </p:txBody>
      </p:sp>
      <p:sp>
        <p:nvSpPr>
          <p:cNvPr id="8" name="Text 5"/>
          <p:cNvSpPr/>
          <p:nvPr/>
        </p:nvSpPr>
        <p:spPr>
          <a:xfrm>
            <a:off x="1000125" y="2734270"/>
            <a:ext cx="2478881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California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3479006" y="2678906"/>
            <a:ext cx="807244" cy="242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$188.4B</a:t>
            </a:r>
            <a:endParaRPr lang="en-US" sz="1397" dirty="0"/>
          </a:p>
        </p:txBody>
      </p:sp>
      <p:sp>
        <p:nvSpPr>
          <p:cNvPr id="10" name="Text 7"/>
          <p:cNvSpPr/>
          <p:nvPr/>
        </p:nvSpPr>
        <p:spPr>
          <a:xfrm>
            <a:off x="714375" y="3152180"/>
            <a:ext cx="2857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03</a:t>
            </a:r>
            <a:endParaRPr lang="en-US" sz="1269" dirty="0"/>
          </a:p>
        </p:txBody>
      </p:sp>
      <p:sp>
        <p:nvSpPr>
          <p:cNvPr id="11" name="Text 8"/>
          <p:cNvSpPr/>
          <p:nvPr/>
        </p:nvSpPr>
        <p:spPr>
          <a:xfrm>
            <a:off x="1000125" y="3198614"/>
            <a:ext cx="2482453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New York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3482578" y="3143250"/>
            <a:ext cx="803672" cy="242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$130.0B</a:t>
            </a:r>
            <a:endParaRPr lang="en-US" sz="1397" dirty="0"/>
          </a:p>
        </p:txBody>
      </p:sp>
      <p:sp>
        <p:nvSpPr>
          <p:cNvPr id="13" name="Text 10"/>
          <p:cNvSpPr/>
          <p:nvPr/>
        </p:nvSpPr>
        <p:spPr>
          <a:xfrm>
            <a:off x="714375" y="3616523"/>
            <a:ext cx="2857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04</a:t>
            </a:r>
            <a:endParaRPr lang="en-US" sz="1269" dirty="0"/>
          </a:p>
        </p:txBody>
      </p:sp>
      <p:sp>
        <p:nvSpPr>
          <p:cNvPr id="14" name="Text 11"/>
          <p:cNvSpPr/>
          <p:nvPr/>
        </p:nvSpPr>
        <p:spPr>
          <a:xfrm>
            <a:off x="1000125" y="3662958"/>
            <a:ext cx="2566392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Louisiana</a:t>
            </a:r>
            <a:endParaRPr lang="en-US" sz="987" dirty="0"/>
          </a:p>
        </p:txBody>
      </p:sp>
      <p:sp>
        <p:nvSpPr>
          <p:cNvPr id="15" name="Text 12"/>
          <p:cNvSpPr/>
          <p:nvPr/>
        </p:nvSpPr>
        <p:spPr>
          <a:xfrm>
            <a:off x="3566517" y="3607594"/>
            <a:ext cx="719733" cy="242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$90.0B</a:t>
            </a:r>
            <a:endParaRPr lang="en-US" sz="1397" dirty="0"/>
          </a:p>
        </p:txBody>
      </p:sp>
      <p:sp>
        <p:nvSpPr>
          <p:cNvPr id="16" name="Text 13"/>
          <p:cNvSpPr/>
          <p:nvPr/>
        </p:nvSpPr>
        <p:spPr>
          <a:xfrm>
            <a:off x="714375" y="4080867"/>
            <a:ext cx="28575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05</a:t>
            </a:r>
            <a:endParaRPr lang="en-US" sz="1269" dirty="0"/>
          </a:p>
        </p:txBody>
      </p:sp>
      <p:sp>
        <p:nvSpPr>
          <p:cNvPr id="17" name="Text 14"/>
          <p:cNvSpPr/>
          <p:nvPr/>
        </p:nvSpPr>
        <p:spPr>
          <a:xfrm>
            <a:off x="1000125" y="4127302"/>
            <a:ext cx="2593181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Illinois</a:t>
            </a:r>
            <a:endParaRPr lang="en-US" sz="987" dirty="0"/>
          </a:p>
        </p:txBody>
      </p:sp>
      <p:sp>
        <p:nvSpPr>
          <p:cNvPr id="18" name="Text 15"/>
          <p:cNvSpPr/>
          <p:nvPr/>
        </p:nvSpPr>
        <p:spPr>
          <a:xfrm>
            <a:off x="3593306" y="4071938"/>
            <a:ext cx="692944" cy="242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$75.0B</a:t>
            </a:r>
            <a:endParaRPr lang="en-US" sz="1397" dirty="0"/>
          </a:p>
        </p:txBody>
      </p:sp>
      <p:sp>
        <p:nvSpPr>
          <p:cNvPr id="19" name="Text 16"/>
          <p:cNvSpPr/>
          <p:nvPr/>
        </p:nvSpPr>
        <p:spPr>
          <a:xfrm>
            <a:off x="4857750" y="1250156"/>
            <a:ext cx="3571875" cy="48398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8E44A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$2.18T</a:t>
            </a:r>
            <a:endParaRPr lang="en-US" sz="2862" dirty="0"/>
          </a:p>
        </p:txBody>
      </p:sp>
      <p:sp>
        <p:nvSpPr>
          <p:cNvPr id="20" name="Text 17"/>
          <p:cNvSpPr/>
          <p:nvPr/>
        </p:nvSpPr>
        <p:spPr>
          <a:xfrm>
            <a:off x="4857750" y="1769864"/>
            <a:ext cx="357187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TOTAL U.S. EXPORTS</a:t>
            </a:r>
            <a:endParaRPr lang="en-US" sz="885" dirty="0"/>
          </a:p>
        </p:txBody>
      </p:sp>
      <p:sp>
        <p:nvSpPr>
          <p:cNvPr id="21" name="Text 18"/>
          <p:cNvSpPr/>
          <p:nvPr/>
        </p:nvSpPr>
        <p:spPr>
          <a:xfrm>
            <a:off x="4857750" y="2032397"/>
            <a:ext cx="357187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U.S. exports reached a record high in 2025, driven by global demand for energy and aerospace technology.</a:t>
            </a:r>
            <a:endParaRPr lang="en-US" sz="942" dirty="0"/>
          </a:p>
        </p:txBody>
      </p:sp>
      <p:sp>
        <p:nvSpPr>
          <p:cNvPr id="22" name="Text 19"/>
          <p:cNvSpPr/>
          <p:nvPr/>
        </p:nvSpPr>
        <p:spPr>
          <a:xfrm>
            <a:off x="4857750" y="2729582"/>
            <a:ext cx="357187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PRIMARY GROWTH DRIVERS</a:t>
            </a:r>
            <a:endParaRPr lang="en-US" sz="885" dirty="0"/>
          </a:p>
        </p:txBody>
      </p:sp>
      <p:sp>
        <p:nvSpPr>
          <p:cNvPr id="23" name="Text 20"/>
          <p:cNvSpPr/>
          <p:nvPr/>
        </p:nvSpPr>
        <p:spPr>
          <a:xfrm>
            <a:off x="4857750" y="2992115"/>
            <a:ext cx="3571875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Energy price stabilization and a surge in aerospace manufacturing were the primary catalysts for export value increases across the top-performing states.</a:t>
            </a:r>
            <a:endParaRPr lang="en-US" sz="94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124806"/>
            <a:ext cx="3214688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Fiscal Health: Own-Source Revenue Trends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714375" y="2017775"/>
            <a:ext cx="3214688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862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5.7%</a:t>
            </a:r>
            <a:endParaRPr lang="en-US" sz="2862" dirty="0"/>
          </a:p>
        </p:txBody>
      </p:sp>
      <p:sp>
        <p:nvSpPr>
          <p:cNvPr id="5" name="Text 2"/>
          <p:cNvSpPr/>
          <p:nvPr/>
        </p:nvSpPr>
        <p:spPr>
          <a:xfrm>
            <a:off x="714375" y="2489262"/>
            <a:ext cx="3214688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General Fund Growth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714375" y="2698217"/>
            <a:ext cx="3214688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Estimated growth for FY 2025, reflecting a stabilization of state tax collections following pandemic-era volatility.</a:t>
            </a:r>
            <a:endParaRPr lang="en-US" sz="834" dirty="0"/>
          </a:p>
        </p:txBody>
      </p:sp>
      <p:sp>
        <p:nvSpPr>
          <p:cNvPr id="7" name="Text 4"/>
          <p:cNvSpPr/>
          <p:nvPr/>
        </p:nvSpPr>
        <p:spPr>
          <a:xfrm>
            <a:off x="714375" y="3303984"/>
            <a:ext cx="3214688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862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1.4%</a:t>
            </a:r>
            <a:endParaRPr lang="en-US" sz="2862" dirty="0"/>
          </a:p>
        </p:txBody>
      </p:sp>
      <p:sp>
        <p:nvSpPr>
          <p:cNvPr id="8" name="Text 5"/>
          <p:cNvSpPr/>
          <p:nvPr/>
        </p:nvSpPr>
        <p:spPr>
          <a:xfrm>
            <a:off x="714375" y="3775472"/>
            <a:ext cx="3214688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Bond Financing Share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714375" y="3984427"/>
            <a:ext cx="3214688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34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Bonds represent a minimal portion of total revenue as states leverage existing surpluses for capital investments.</a:t>
            </a:r>
            <a:endParaRPr lang="en-US" sz="834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5" y="1428750"/>
            <a:ext cx="428625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094780"/>
            <a:ext cx="7715250" cy="3036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2C3E50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Summary of State Rankings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714375" y="1834158"/>
            <a:ext cx="3714750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MOST EXPORT-INTENSIVE</a:t>
            </a:r>
            <a:endParaRPr lang="en-US" sz="784" dirty="0"/>
          </a:p>
        </p:txBody>
      </p:sp>
      <p:sp>
        <p:nvSpPr>
          <p:cNvPr id="5" name="Text 2"/>
          <p:cNvSpPr/>
          <p:nvPr/>
        </p:nvSpPr>
        <p:spPr>
          <a:xfrm>
            <a:off x="714375" y="2043113"/>
            <a:ext cx="371475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24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Texas</a:t>
            </a:r>
            <a:endParaRPr lang="en-US" sz="1924" dirty="0"/>
          </a:p>
        </p:txBody>
      </p:sp>
      <p:sp>
        <p:nvSpPr>
          <p:cNvPr id="6" name="Text 3"/>
          <p:cNvSpPr/>
          <p:nvPr/>
        </p:nvSpPr>
        <p:spPr>
          <a:xfrm>
            <a:off x="714375" y="2457450"/>
            <a:ext cx="3714750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$450.3B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2152055" y="2886075"/>
            <a:ext cx="839391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Total Export Value</a:t>
            </a:r>
            <a:endParaRPr lang="en-US" sz="727" dirty="0"/>
          </a:p>
        </p:txBody>
      </p:sp>
      <p:sp>
        <p:nvSpPr>
          <p:cNvPr id="8" name="Text 5"/>
          <p:cNvSpPr/>
          <p:nvPr/>
        </p:nvSpPr>
        <p:spPr>
          <a:xfrm>
            <a:off x="4714875" y="1834158"/>
            <a:ext cx="3714750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MOST FEDERALLY DEPENDENT</a:t>
            </a:r>
            <a:endParaRPr lang="en-US" sz="784" dirty="0"/>
          </a:p>
        </p:txBody>
      </p:sp>
      <p:sp>
        <p:nvSpPr>
          <p:cNvPr id="9" name="Text 6"/>
          <p:cNvSpPr/>
          <p:nvPr/>
        </p:nvSpPr>
        <p:spPr>
          <a:xfrm>
            <a:off x="4714875" y="2043113"/>
            <a:ext cx="371475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24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Indiana</a:t>
            </a:r>
            <a:endParaRPr lang="en-US" sz="1924" dirty="0"/>
          </a:p>
        </p:txBody>
      </p:sp>
      <p:sp>
        <p:nvSpPr>
          <p:cNvPr id="10" name="Text 7"/>
          <p:cNvSpPr/>
          <p:nvPr/>
        </p:nvSpPr>
        <p:spPr>
          <a:xfrm>
            <a:off x="4714875" y="2457450"/>
            <a:ext cx="3714750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46.4%</a:t>
            </a:r>
            <a:endParaRPr lang="en-US" sz="2436" dirty="0"/>
          </a:p>
        </p:txBody>
      </p:sp>
      <p:sp>
        <p:nvSpPr>
          <p:cNvPr id="11" name="Text 8"/>
          <p:cNvSpPr/>
          <p:nvPr/>
        </p:nvSpPr>
        <p:spPr>
          <a:xfrm>
            <a:off x="5884664" y="2886075"/>
            <a:ext cx="137517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 Aid Share of Revenue</a:t>
            </a:r>
            <a:endParaRPr lang="en-US" sz="727" dirty="0"/>
          </a:p>
        </p:txBody>
      </p:sp>
      <p:sp>
        <p:nvSpPr>
          <p:cNvPr id="12" name="Text 9"/>
          <p:cNvSpPr/>
          <p:nvPr/>
        </p:nvSpPr>
        <p:spPr>
          <a:xfrm>
            <a:off x="714375" y="3445073"/>
            <a:ext cx="3714750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LARGEST GDP CONTRIBUTOR</a:t>
            </a:r>
            <a:endParaRPr lang="en-US" sz="784" dirty="0"/>
          </a:p>
        </p:txBody>
      </p:sp>
      <p:sp>
        <p:nvSpPr>
          <p:cNvPr id="13" name="Text 10"/>
          <p:cNvSpPr/>
          <p:nvPr/>
        </p:nvSpPr>
        <p:spPr>
          <a:xfrm>
            <a:off x="714375" y="3654028"/>
            <a:ext cx="371475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24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California</a:t>
            </a:r>
            <a:endParaRPr lang="en-US" sz="1924" dirty="0"/>
          </a:p>
        </p:txBody>
      </p:sp>
      <p:sp>
        <p:nvSpPr>
          <p:cNvPr id="14" name="Text 11"/>
          <p:cNvSpPr/>
          <p:nvPr/>
        </p:nvSpPr>
        <p:spPr>
          <a:xfrm>
            <a:off x="714375" y="4068366"/>
            <a:ext cx="3714750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14.2%</a:t>
            </a:r>
            <a:endParaRPr lang="en-US" sz="2436" dirty="0"/>
          </a:p>
        </p:txBody>
      </p:sp>
      <p:sp>
        <p:nvSpPr>
          <p:cNvPr id="15" name="Text 12"/>
          <p:cNvSpPr/>
          <p:nvPr/>
        </p:nvSpPr>
        <p:spPr>
          <a:xfrm>
            <a:off x="2022574" y="4496991"/>
            <a:ext cx="109835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Share of Total U.S. GDP</a:t>
            </a:r>
            <a:endParaRPr lang="en-US" sz="727" dirty="0"/>
          </a:p>
        </p:txBody>
      </p:sp>
      <p:sp>
        <p:nvSpPr>
          <p:cNvPr id="16" name="Text 13"/>
          <p:cNvSpPr/>
          <p:nvPr/>
        </p:nvSpPr>
        <p:spPr>
          <a:xfrm>
            <a:off x="4714875" y="3445073"/>
            <a:ext cx="3714750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2C3E5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LEAST FEDERALLY DEPENDENT</a:t>
            </a:r>
            <a:endParaRPr lang="en-US" sz="784" dirty="0"/>
          </a:p>
        </p:txBody>
      </p:sp>
      <p:sp>
        <p:nvSpPr>
          <p:cNvPr id="17" name="Text 14"/>
          <p:cNvSpPr/>
          <p:nvPr/>
        </p:nvSpPr>
        <p:spPr>
          <a:xfrm>
            <a:off x="4714875" y="3654028"/>
            <a:ext cx="371475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924" dirty="0">
                <a:solidFill>
                  <a:srgbClr val="8E44AD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Illinois</a:t>
            </a:r>
            <a:endParaRPr lang="en-US" sz="1924" dirty="0"/>
          </a:p>
        </p:txBody>
      </p:sp>
      <p:sp>
        <p:nvSpPr>
          <p:cNvPr id="18" name="Text 15"/>
          <p:cNvSpPr/>
          <p:nvPr/>
        </p:nvSpPr>
        <p:spPr>
          <a:xfrm>
            <a:off x="4714875" y="4068366"/>
            <a:ext cx="3714750" cy="4143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7AE6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16.5%</a:t>
            </a:r>
            <a:endParaRPr lang="en-US" sz="2436" dirty="0"/>
          </a:p>
        </p:txBody>
      </p:sp>
      <p:sp>
        <p:nvSpPr>
          <p:cNvPr id="19" name="Text 16"/>
          <p:cNvSpPr/>
          <p:nvPr/>
        </p:nvSpPr>
        <p:spPr>
          <a:xfrm>
            <a:off x="5884664" y="4496991"/>
            <a:ext cx="1375172" cy="1214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4A4A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Federal Aid Share of Revenue</a:t>
            </a:r>
            <a:endParaRPr lang="en-US" sz="7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2026-04-19T20:55:11Z</dcterms:created>
  <dcterms:modified xsi:type="dcterms:W3CDTF">2026-04-19T20:55:11Z</dcterms:modified>
</cp:coreProperties>
</file>